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984a2d327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984a2d32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8984a2d327_2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8984a2d32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BRODY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0b4f59a38_0_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0b4f59a3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Mostafa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80b9c44151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80b9c44151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BRODY and DEVIN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0b4f59a3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0b4f59a3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MOSTAFA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0b4f59a38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0b4f59a38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MOSTAFA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0ba0426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0ba0426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6f73a04f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6f73a04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PEDRO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7.png"/><Relationship Id="rId8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93450" y="1677250"/>
            <a:ext cx="5162100" cy="14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Private Equity on the Blockchain </a:t>
            </a:r>
            <a:endParaRPr sz="31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67475" y="2850300"/>
            <a:ext cx="3466800" cy="25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Team 3</a:t>
            </a:r>
            <a:endParaRPr b="1"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Mostafa Joma 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Devin Nigro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Pedro Nunes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Andrea Ovelar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Peter Repetto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Brody Wacker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Thanks!</a:t>
            </a:r>
            <a:endParaRPr sz="3000"/>
          </a:p>
        </p:txBody>
      </p:sp>
      <p:pic>
        <p:nvPicPr>
          <p:cNvPr descr="Black and white upward shot of Golden Gate Bridge" id="200" name="Google Shape;200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>
            <p:ph idx="4294967295" type="subTitle"/>
          </p:nvPr>
        </p:nvSpPr>
        <p:spPr>
          <a:xfrm>
            <a:off x="-374575" y="1574625"/>
            <a:ext cx="3466800" cy="34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Mostafa Joma </a:t>
            </a:r>
            <a:endParaRPr sz="17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Devin Nigro</a:t>
            </a:r>
            <a:endParaRPr sz="17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Pedro Nunes</a:t>
            </a:r>
            <a:endParaRPr sz="17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Andrea Ovelar</a:t>
            </a:r>
            <a:endParaRPr sz="17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Peter Repetto</a:t>
            </a:r>
            <a:endParaRPr sz="17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Brody Wacker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1: </a:t>
            </a:r>
            <a:r>
              <a:rPr lang="en"/>
              <a:t>Fundraising technologies (crowdsale)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469650" y="149970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Remix IDE (Solidity)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oppenzepellin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Python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Infura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Tested on Kovan network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Metamask 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Exchange rate converter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Picture with Dashboard 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0725" y="1668625"/>
            <a:ext cx="5669325" cy="21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3"/>
          <p:cNvSpPr txBox="1"/>
          <p:nvPr/>
        </p:nvSpPr>
        <p:spPr>
          <a:xfrm>
            <a:off x="5143500" y="1112750"/>
            <a:ext cx="24291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Dashboard Example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74" y="4179500"/>
            <a:ext cx="804475" cy="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6300" y="4179500"/>
            <a:ext cx="1604425" cy="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5688" y="4201425"/>
            <a:ext cx="745800" cy="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6450" y="4201425"/>
            <a:ext cx="745800" cy="7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61250" y="4179500"/>
            <a:ext cx="745800" cy="74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2: </a:t>
            </a:r>
            <a:r>
              <a:rPr lang="en"/>
              <a:t>Creating a market for the coins (Dashboard)</a:t>
            </a:r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688" y="3306838"/>
            <a:ext cx="330517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699" y="1072650"/>
            <a:ext cx="3305175" cy="2204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9977" y="1307850"/>
            <a:ext cx="2952825" cy="30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3: </a:t>
            </a:r>
            <a:r>
              <a:rPr lang="en"/>
              <a:t>Github to create a DAPP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1297500" y="1972550"/>
            <a:ext cx="32745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Using a DAPP to commercialize the dashboard to a broader audience </a:t>
            </a:r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250" y="1698125"/>
            <a:ext cx="3742800" cy="258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1256775" y="855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4: </a:t>
            </a:r>
            <a:r>
              <a:rPr lang="en"/>
              <a:t>Live demo (Buy&amp;Sell)</a:t>
            </a:r>
            <a:endParaRPr/>
          </a:p>
        </p:txBody>
      </p:sp>
      <p:pic>
        <p:nvPicPr>
          <p:cNvPr descr="Open Chromebook laptop computer"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3899" y="1457125"/>
            <a:ext cx="5083243" cy="30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8375" y="1769275"/>
            <a:ext cx="3670100" cy="209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071" y="241496"/>
            <a:ext cx="2356650" cy="11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790900" y="6827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41" name="Google Shape;141;p14"/>
          <p:cNvSpPr txBox="1"/>
          <p:nvPr>
            <p:ph idx="4294967295" type="body"/>
          </p:nvPr>
        </p:nvSpPr>
        <p:spPr>
          <a:xfrm>
            <a:off x="975550" y="1928225"/>
            <a:ext cx="4217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/>
              <a:t>Generate a platform that can allow any investor the participation on Private Equity funds that tend to be illiquid and offered to a selected few</a:t>
            </a:r>
            <a:r>
              <a:rPr lang="en" sz="1700"/>
              <a:t>. Funds will be raised through a crowdsale and then traded in the secondary market with a lock-in period of 10 years.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5585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 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353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Private Equity funds can now raise funds </a:t>
            </a:r>
            <a:r>
              <a:rPr lang="en" sz="1800"/>
              <a:t>through</a:t>
            </a:r>
            <a:r>
              <a:rPr lang="en" sz="1800"/>
              <a:t> the creation of their own STO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Market creation after the funds are raise is generated for investors to sell and buy their coins in the fund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Fund strategy expected returns are generated using statistical techniques such as ARIMA, ARMA and LSTM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DAPP showing final findings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300425" y="139125"/>
            <a:ext cx="65304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Tokenizing Private Equity Fund</a:t>
            </a:r>
            <a:endParaRPr/>
          </a:p>
        </p:txBody>
      </p:sp>
      <p:sp>
        <p:nvSpPr>
          <p:cNvPr id="153" name="Google Shape;153;p16"/>
          <p:cNvSpPr txBox="1"/>
          <p:nvPr>
            <p:ph idx="4294967295" type="body"/>
          </p:nvPr>
        </p:nvSpPr>
        <p:spPr>
          <a:xfrm>
            <a:off x="919000" y="1348650"/>
            <a:ext cx="4308900" cy="24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Advantages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Access to Global Markets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Automated Servicing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ERC Compliance Enforcement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Ease of Asset Transferability</a:t>
            </a:r>
            <a:endParaRPr sz="17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725" y="3062026"/>
            <a:ext cx="2279951" cy="17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6674" y="282650"/>
            <a:ext cx="2190526" cy="218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1274" y="1553889"/>
            <a:ext cx="2419125" cy="1814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300425" y="139125"/>
            <a:ext cx="65304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Tokenizing Private Equity Fund</a:t>
            </a:r>
            <a:endParaRPr/>
          </a:p>
        </p:txBody>
      </p:sp>
      <p:sp>
        <p:nvSpPr>
          <p:cNvPr id="162" name="Google Shape;162;p17"/>
          <p:cNvSpPr txBox="1"/>
          <p:nvPr>
            <p:ph idx="4294967295" type="body"/>
          </p:nvPr>
        </p:nvSpPr>
        <p:spPr>
          <a:xfrm>
            <a:off x="919000" y="1348650"/>
            <a:ext cx="4308900" cy="30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Advantages</a:t>
            </a:r>
            <a:r>
              <a:rPr lang="en" sz="1700"/>
              <a:t> will provide to  investors: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Digital shares.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Greater </a:t>
            </a:r>
            <a:r>
              <a:rPr lang="en" sz="1700"/>
              <a:t>liquidity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24/7 Market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Cost effective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Rapid </a:t>
            </a:r>
            <a:r>
              <a:rPr lang="en" sz="1700"/>
              <a:t>settlement</a:t>
            </a:r>
            <a:r>
              <a:rPr lang="en" sz="1700"/>
              <a:t>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/>
              <a:t>Quickly assess positions</a:t>
            </a:r>
            <a:endParaRPr sz="1700"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550" y="916750"/>
            <a:ext cx="2523701" cy="227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4625" y="1935650"/>
            <a:ext cx="2233374" cy="13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399" y="3263846"/>
            <a:ext cx="1651055" cy="1651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1297500" y="393750"/>
            <a:ext cx="7025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</a:t>
            </a:r>
            <a:r>
              <a:rPr lang="en"/>
              <a:t>Differentiating</a:t>
            </a:r>
            <a:r>
              <a:rPr lang="en"/>
              <a:t> factor? </a:t>
            </a:r>
            <a:endParaRPr/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773100" y="152330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Why Private Equity?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Based on historical analysis Private Equity Firms have been able to </a:t>
            </a:r>
            <a:r>
              <a:rPr lang="en"/>
              <a:t>deliver</a:t>
            </a:r>
            <a:r>
              <a:rPr lang="en"/>
              <a:t> higher returns with less volatility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Hence, Private Equity firms exhibit a </a:t>
            </a:r>
            <a:r>
              <a:rPr lang="en"/>
              <a:t>higher</a:t>
            </a:r>
            <a:r>
              <a:rPr lang="en"/>
              <a:t> sharpe ratio when compared to other global assets</a:t>
            </a:r>
            <a:endParaRPr/>
          </a:p>
        </p:txBody>
      </p:sp>
      <p:pic>
        <p:nvPicPr>
          <p:cNvPr id="172" name="Google Shape;1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825" y="1272325"/>
            <a:ext cx="3742800" cy="291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/>
          <p:nvPr>
            <p:ph type="title"/>
          </p:nvPr>
        </p:nvSpPr>
        <p:spPr>
          <a:xfrm>
            <a:off x="311700" y="167050"/>
            <a:ext cx="8520600" cy="8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Should Our Investors Expect?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Good Night’s Sleep! </a:t>
            </a:r>
            <a:endParaRPr/>
          </a:p>
        </p:txBody>
      </p:sp>
      <p:sp>
        <p:nvSpPr>
          <p:cNvPr id="178" name="Google Shape;178;p19"/>
          <p:cNvSpPr txBox="1"/>
          <p:nvPr>
            <p:ph idx="1" type="body"/>
          </p:nvPr>
        </p:nvSpPr>
        <p:spPr>
          <a:xfrm>
            <a:off x="311700" y="1056550"/>
            <a:ext cx="8332800" cy="14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went through a number of modelling efforts in order to help forecast the returns of our Fund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Through utilizing both an ARMA and ARIMA models, you can see returns for the fund are expected to be positive over the next 4-7 quarters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if there is a second wave of COVID?? What if US -China Tensions continue to ramp up??</a:t>
            </a:r>
            <a:endParaRPr sz="400"/>
          </a:p>
        </p:txBody>
      </p:sp>
      <p:pic>
        <p:nvPicPr>
          <p:cNvPr id="179" name="Google Shape;17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896" y="2291300"/>
            <a:ext cx="3939415" cy="263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75" y="2291300"/>
            <a:ext cx="3939399" cy="26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9"/>
          <p:cNvSpPr txBox="1"/>
          <p:nvPr/>
        </p:nvSpPr>
        <p:spPr>
          <a:xfrm>
            <a:off x="89100" y="49274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Past performance is not guarantee of future returns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with LSTM RNN</a:t>
            </a:r>
            <a:endParaRPr/>
          </a:p>
        </p:txBody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at its Finest</a:t>
            </a:r>
            <a:endParaRPr/>
          </a:p>
        </p:txBody>
      </p:sp>
      <p:sp>
        <p:nvSpPr>
          <p:cNvPr id="188" name="Google Shape;188;p20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Forecasting S&amp;P 500 Returns with LSTM RNN model achieving a 0.0286 loss making for a competitive Forecasting tool for the fund to using when investing it’s capital. By using  historical </a:t>
            </a:r>
            <a:r>
              <a:rPr lang="en"/>
              <a:t>quarterly</a:t>
            </a:r>
            <a:r>
              <a:rPr lang="en"/>
              <a:t> ending returns going back 33 years we are 99.9714% confident that the fund will correctly forecast S&amp;P Returns.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1221900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94" name="Google Shape;194;p21"/>
          <p:cNvSpPr txBox="1"/>
          <p:nvPr>
            <p:ph idx="1" type="subTitle"/>
          </p:nvPr>
        </p:nvSpPr>
        <p:spPr>
          <a:xfrm>
            <a:off x="1297500" y="1761250"/>
            <a:ext cx="7072500" cy="27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were able to simulate a crowdsale  for a Private Equity fund focusing on the broad S&amp;P500 index.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simulated expected returns using ARMA and ARIMA time series models that beat the Private Equity benchmark.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simulated expected returns using LSTM RNN models achieving a 0.0286 loss score.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We were able to deploy a Decentralized APP where we can host the Dashboard to crowdsale tokens and fund investments to generate returns for investors.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